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59" r:id="rId4"/>
    <p:sldId id="261" r:id="rId5"/>
    <p:sldId id="301" r:id="rId6"/>
    <p:sldId id="262" r:id="rId7"/>
    <p:sldId id="263" r:id="rId8"/>
    <p:sldId id="264" r:id="rId9"/>
    <p:sldId id="265" r:id="rId10"/>
    <p:sldId id="266" r:id="rId11"/>
    <p:sldId id="268" r:id="rId12"/>
    <p:sldId id="267" r:id="rId13"/>
    <p:sldId id="269" r:id="rId14"/>
    <p:sldId id="303" r:id="rId15"/>
    <p:sldId id="304" r:id="rId16"/>
    <p:sldId id="270" r:id="rId17"/>
    <p:sldId id="271" r:id="rId18"/>
    <p:sldId id="272" r:id="rId19"/>
    <p:sldId id="273" r:id="rId20"/>
    <p:sldId id="274" r:id="rId21"/>
    <p:sldId id="279" r:id="rId22"/>
    <p:sldId id="307" r:id="rId23"/>
    <p:sldId id="280" r:id="rId24"/>
    <p:sldId id="281" r:id="rId25"/>
    <p:sldId id="306" r:id="rId26"/>
    <p:sldId id="282" r:id="rId27"/>
    <p:sldId id="308" r:id="rId28"/>
    <p:sldId id="283" r:id="rId29"/>
    <p:sldId id="275" r:id="rId30"/>
    <p:sldId id="276" r:id="rId31"/>
    <p:sldId id="302" r:id="rId32"/>
    <p:sldId id="277" r:id="rId33"/>
    <p:sldId id="284" r:id="rId34"/>
    <p:sldId id="285" r:id="rId35"/>
    <p:sldId id="286" r:id="rId36"/>
    <p:sldId id="287" r:id="rId37"/>
    <p:sldId id="289" r:id="rId38"/>
    <p:sldId id="290" r:id="rId39"/>
    <p:sldId id="288" r:id="rId40"/>
    <p:sldId id="291" r:id="rId41"/>
    <p:sldId id="305" r:id="rId42"/>
    <p:sldId id="309" r:id="rId43"/>
    <p:sldId id="292" r:id="rId44"/>
    <p:sldId id="293" r:id="rId45"/>
    <p:sldId id="294" r:id="rId46"/>
    <p:sldId id="295" r:id="rId47"/>
    <p:sldId id="310" r:id="rId48"/>
    <p:sldId id="311" r:id="rId49"/>
    <p:sldId id="296" r:id="rId50"/>
    <p:sldId id="297" r:id="rId51"/>
    <p:sldId id="298" r:id="rId52"/>
    <p:sldId id="312" r:id="rId53"/>
    <p:sldId id="300" r:id="rId54"/>
    <p:sldId id="313" r:id="rId55"/>
    <p:sldId id="299" r:id="rId56"/>
    <p:sldId id="278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45"/>
    <p:restoredTop sz="94636"/>
  </p:normalViewPr>
  <p:slideViewPr>
    <p:cSldViewPr snapToGrid="0" snapToObjects="1">
      <p:cViewPr varScale="1">
        <p:scale>
          <a:sx n="90" d="100"/>
          <a:sy n="90" d="100"/>
        </p:scale>
        <p:origin x="200" y="1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9/25/16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542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9/25/16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446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9/25/16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824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9/25/16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0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9/25/16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00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9/25/16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313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9/25/16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79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9/25/16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23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9/25/16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94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9/25/16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647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1276B-38BC-F24F-B36B-D23FB353AB88}" type="datetimeFigureOut">
              <a:rPr lang="en-US" smtClean="0"/>
              <a:t>9/25/16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20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21276B-38BC-F24F-B36B-D23FB353AB88}" type="datetimeFigureOut">
              <a:rPr lang="en-US" smtClean="0"/>
              <a:t>9/25/16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B16B7-6A24-874D-BF7D-B663D06D4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688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1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062" y="5103930"/>
            <a:ext cx="4083616" cy="10697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prstClr val="black"/>
                </a:solidFill>
              </a:rPr>
              <a:t>DevOps</a:t>
            </a:r>
            <a:r>
              <a:rPr lang="en-US" sz="3600" dirty="0">
                <a:solidFill>
                  <a:prstClr val="black"/>
                </a:solidFill>
              </a:rPr>
              <a:t> &amp; Cloud Infrastructure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>
                <a:solidFill>
                  <a:prstClr val="black"/>
                </a:solidFill>
              </a:rPr>
              <a:t>SEIS </a:t>
            </a:r>
            <a:r>
              <a:rPr lang="en-US" sz="3600" smtClean="0">
                <a:solidFill>
                  <a:prstClr val="black"/>
                </a:solidFill>
              </a:rPr>
              <a:t>665</a:t>
            </a:r>
            <a:r>
              <a:rPr lang="en-US" sz="3600" dirty="0">
                <a:solidFill>
                  <a:prstClr val="black"/>
                </a:solidFill>
              </a:rPr>
              <a:t/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>
                <a:solidFill>
                  <a:prstClr val="black"/>
                </a:solidFill>
              </a:rPr>
              <a:t>Week </a:t>
            </a:r>
            <a:r>
              <a:rPr lang="en-US" sz="3600" smtClean="0">
                <a:solidFill>
                  <a:prstClr val="black"/>
                </a:solidFill>
              </a:rPr>
              <a:t>3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179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Distributed composition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lnSpcReduction="10000"/>
          </a:bodyPr>
          <a:lstStyle/>
          <a:p>
            <a:pPr lvl="1"/>
            <a:r>
              <a:rPr lang="en-US" dirty="0" smtClean="0"/>
              <a:t>Least load: LB monitors load of each server and sends requests to least loaded system</a:t>
            </a:r>
          </a:p>
          <a:p>
            <a:pPr lvl="2"/>
            <a:r>
              <a:rPr lang="en-US" dirty="0" smtClean="0"/>
              <a:t>Problem? What if least loaded system is actually malfunctioning in some way the LB cannot detect.</a:t>
            </a:r>
          </a:p>
          <a:p>
            <a:pPr lvl="2"/>
            <a:r>
              <a:rPr lang="en-US" dirty="0" smtClean="0"/>
              <a:t>Least loaded system could be quickly overwhelmed because </a:t>
            </a:r>
            <a:r>
              <a:rPr lang="en-US" dirty="0" smtClean="0"/>
              <a:t>average </a:t>
            </a:r>
            <a:r>
              <a:rPr lang="en-US" dirty="0" smtClean="0"/>
              <a:t>load metrics lag behind </a:t>
            </a:r>
            <a:r>
              <a:rPr lang="en-US" dirty="0" smtClean="0"/>
              <a:t>requests.</a:t>
            </a:r>
          </a:p>
          <a:p>
            <a:pPr lvl="3"/>
            <a:r>
              <a:rPr lang="en-US" dirty="0" smtClean="0"/>
              <a:t>solution </a:t>
            </a:r>
            <a:r>
              <a:rPr lang="en-US" dirty="0" smtClean="0"/>
              <a:t>= slow </a:t>
            </a:r>
            <a:r>
              <a:rPr lang="en-US" dirty="0" smtClean="0"/>
              <a:t>start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Weighted round robin: servers are given specific weights so that higher-weighted servers receive a greater percentage of </a:t>
            </a:r>
            <a:r>
              <a:rPr lang="en-US" dirty="0" smtClean="0"/>
              <a:t>requests.</a:t>
            </a:r>
          </a:p>
          <a:p>
            <a:pPr lvl="2"/>
            <a:r>
              <a:rPr lang="en-US" dirty="0" smtClean="0"/>
              <a:t>Maybe some servers are more powerful than others.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50527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Distributed composition patterns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681" t="29206" r="1681" b="9019"/>
          <a:stretch/>
        </p:blipFill>
        <p:spPr>
          <a:xfrm>
            <a:off x="3243609" y="3784176"/>
            <a:ext cx="5655631" cy="270806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Server with multiple </a:t>
            </a:r>
            <a:r>
              <a:rPr lang="en-US" dirty="0" smtClean="0"/>
              <a:t>back-ends</a:t>
            </a:r>
            <a:endParaRPr lang="en-US" dirty="0" smtClean="0"/>
          </a:p>
          <a:p>
            <a:pPr lvl="1"/>
            <a:r>
              <a:rPr lang="en-US" dirty="0" smtClean="0"/>
              <a:t>Server partitions </a:t>
            </a:r>
            <a:r>
              <a:rPr lang="en-US" dirty="0" smtClean="0"/>
              <a:t>a request </a:t>
            </a:r>
            <a:r>
              <a:rPr lang="en-US" dirty="0" smtClean="0"/>
              <a:t>into multiple queries to backend systems and then aggregates </a:t>
            </a:r>
            <a:r>
              <a:rPr lang="en-US" dirty="0" smtClean="0"/>
              <a:t>responses.</a:t>
            </a:r>
            <a:endParaRPr lang="en-US" dirty="0" smtClean="0"/>
          </a:p>
          <a:p>
            <a:pPr lvl="1"/>
            <a:r>
              <a:rPr lang="en-US" dirty="0" smtClean="0"/>
              <a:t>Response impacted by highest </a:t>
            </a:r>
            <a:r>
              <a:rPr lang="en-US" dirty="0" smtClean="0"/>
              <a:t>latency.</a:t>
            </a:r>
            <a:endParaRPr lang="en-US" dirty="0" smtClean="0"/>
          </a:p>
          <a:p>
            <a:pPr lvl="1"/>
            <a:r>
              <a:rPr lang="en-US" dirty="0" smtClean="0"/>
              <a:t>Fan-in I/O challenges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7473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Distributed composition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Server tree</a:t>
            </a:r>
          </a:p>
          <a:p>
            <a:pPr lvl="1"/>
            <a:r>
              <a:rPr lang="en-US" dirty="0" smtClean="0"/>
              <a:t>Commonly used by distributed </a:t>
            </a:r>
            <a:r>
              <a:rPr lang="en-US" dirty="0" smtClean="0"/>
              <a:t>databases.</a:t>
            </a:r>
            <a:endParaRPr lang="en-US" dirty="0" smtClean="0"/>
          </a:p>
          <a:p>
            <a:pPr lvl="1"/>
            <a:r>
              <a:rPr lang="en-US" dirty="0" smtClean="0"/>
              <a:t>Found in services like Active Directory and </a:t>
            </a:r>
            <a:r>
              <a:rPr lang="en-US" dirty="0" smtClean="0"/>
              <a:t>DNS.</a:t>
            </a:r>
            <a:endParaRPr lang="en-US" dirty="0" smtClean="0"/>
          </a:p>
          <a:p>
            <a:pPr lvl="1"/>
            <a:r>
              <a:rPr lang="en-US" dirty="0" smtClean="0"/>
              <a:t>Main benefit is parallelization and reduced request </a:t>
            </a:r>
            <a:r>
              <a:rPr lang="en-US" dirty="0" smtClean="0"/>
              <a:t>latency.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967" y="3956672"/>
            <a:ext cx="3023409" cy="256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916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distributed state 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429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State </a:t>
            </a:r>
            <a:r>
              <a:rPr lang="en-US" dirty="0" smtClean="0"/>
              <a:t>refers to data that an application needs to </a:t>
            </a:r>
            <a:r>
              <a:rPr lang="en-US" b="1" dirty="0" smtClean="0"/>
              <a:t>persist</a:t>
            </a:r>
            <a:r>
              <a:rPr lang="en-US" dirty="0" smtClean="0"/>
              <a:t> (store) for a long duration.</a:t>
            </a:r>
          </a:p>
          <a:p>
            <a:endParaRPr lang="en-US" dirty="0" smtClean="0"/>
          </a:p>
          <a:p>
            <a:r>
              <a:rPr lang="en-US" dirty="0" smtClean="0"/>
              <a:t>Large </a:t>
            </a:r>
            <a:r>
              <a:rPr lang="en-US" dirty="0" smtClean="0"/>
              <a:t>distributed systems need to </a:t>
            </a:r>
            <a:r>
              <a:rPr lang="en-US" dirty="0" smtClean="0"/>
              <a:t>persist data.</a:t>
            </a:r>
            <a:endParaRPr lang="en-US" dirty="0" smtClean="0"/>
          </a:p>
          <a:p>
            <a:pPr lvl="1"/>
            <a:r>
              <a:rPr lang="en-US" dirty="0" smtClean="0"/>
              <a:t>Single database server will eventually run out of processing </a:t>
            </a:r>
            <a:r>
              <a:rPr lang="en-US" dirty="0" smtClean="0"/>
              <a:t>power.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Solution: store data across multiple database </a:t>
            </a:r>
            <a:r>
              <a:rPr lang="en-US" dirty="0" smtClean="0"/>
              <a:t>servers.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New problem: users reading old data from database servers that haven’t been updated yet (consistency problem</a:t>
            </a:r>
            <a:r>
              <a:rPr lang="en-US" dirty="0" smtClean="0"/>
              <a:t>).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22845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</a:t>
            </a:r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397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How do we store data across multiple database servers?</a:t>
            </a:r>
          </a:p>
          <a:p>
            <a:endParaRPr lang="en-US" dirty="0" smtClean="0"/>
          </a:p>
          <a:p>
            <a:r>
              <a:rPr lang="en-US" dirty="0" smtClean="0"/>
              <a:t>Partition </a:t>
            </a:r>
            <a:r>
              <a:rPr lang="en-US" dirty="0" smtClean="0"/>
              <a:t>your database into multiple slices, called </a:t>
            </a:r>
            <a:r>
              <a:rPr lang="en-US" b="1" dirty="0" smtClean="0"/>
              <a:t>shards</a:t>
            </a:r>
            <a:r>
              <a:rPr lang="en-US" dirty="0" smtClean="0"/>
              <a:t>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Shards may be stored on </a:t>
            </a:r>
            <a:r>
              <a:rPr lang="en-US" dirty="0" smtClean="0"/>
              <a:t>same or separate servers.</a:t>
            </a:r>
          </a:p>
          <a:p>
            <a:pPr lvl="1"/>
            <a:r>
              <a:rPr lang="en-US" dirty="0" smtClean="0"/>
              <a:t>One server may contain a single shard with others contain multiple shards.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Shards distribute load horizontally, improving performance for some </a:t>
            </a:r>
            <a:r>
              <a:rPr lang="en-US" dirty="0" smtClean="0"/>
              <a:t>operations.</a:t>
            </a:r>
            <a:endParaRPr lang="en-US" dirty="0" smtClean="0"/>
          </a:p>
          <a:p>
            <a:pPr lvl="1"/>
            <a:r>
              <a:rPr lang="en-US" dirty="0" smtClean="0"/>
              <a:t>Improved write and indexing </a:t>
            </a:r>
            <a:r>
              <a:rPr lang="en-US" dirty="0" smtClean="0"/>
              <a:t>performance.</a:t>
            </a:r>
            <a:endParaRPr lang="en-US" dirty="0" smtClean="0"/>
          </a:p>
          <a:p>
            <a:pPr lvl="1"/>
            <a:r>
              <a:rPr lang="en-US" dirty="0" smtClean="0"/>
              <a:t>Potential challenges rebalancing data on </a:t>
            </a:r>
            <a:r>
              <a:rPr lang="en-US" dirty="0" smtClean="0"/>
              <a:t>shards.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715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</a:t>
            </a:r>
            <a:r>
              <a:rPr lang="en-US" dirty="0" err="1" smtClean="0"/>
              <a:t>Sharding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48" y="1509504"/>
            <a:ext cx="6990282" cy="489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84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Presented by Eric Brewer in </a:t>
            </a:r>
            <a:r>
              <a:rPr lang="en-US" dirty="0" smtClean="0"/>
              <a:t>1999.</a:t>
            </a:r>
          </a:p>
          <a:p>
            <a:endParaRPr lang="en-US" dirty="0" smtClean="0"/>
          </a:p>
          <a:p>
            <a:r>
              <a:rPr lang="en-US" dirty="0" smtClean="0"/>
              <a:t>It is not possible to build a distributed system that guarantees consistency, availability, and partition tolerance.</a:t>
            </a:r>
          </a:p>
          <a:p>
            <a:endParaRPr lang="en-US" dirty="0"/>
          </a:p>
          <a:p>
            <a:r>
              <a:rPr lang="en-US" dirty="0" smtClean="0"/>
              <a:t>You can only pick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2 of the 3!</a:t>
            </a:r>
          </a:p>
          <a:p>
            <a:pPr marL="0" indent="0">
              <a:buNone/>
            </a:pPr>
            <a:r>
              <a:rPr lang="en-US" dirty="0" smtClean="0"/>
              <a:t>	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634" y="3827282"/>
            <a:ext cx="2529805" cy="269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59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Consistency</a:t>
            </a:r>
            <a:endParaRPr lang="en-US" dirty="0" smtClean="0"/>
          </a:p>
          <a:p>
            <a:pPr lvl="1"/>
            <a:r>
              <a:rPr lang="en-US" dirty="0" smtClean="0"/>
              <a:t>All nodes see the same data at the same </a:t>
            </a:r>
            <a:r>
              <a:rPr lang="en-US" dirty="0" smtClean="0"/>
              <a:t>time.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Two consistency o</a:t>
            </a:r>
            <a:r>
              <a:rPr lang="en-US" dirty="0" smtClean="0"/>
              <a:t>ptions</a:t>
            </a:r>
            <a:r>
              <a:rPr lang="en-US" dirty="0" smtClean="0"/>
              <a:t>: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pplication waits until all server nodes are updated (</a:t>
            </a:r>
            <a:r>
              <a:rPr lang="en-US" dirty="0" smtClean="0"/>
              <a:t>slow – </a:t>
            </a:r>
            <a:r>
              <a:rPr lang="en-US" b="1" dirty="0" smtClean="0"/>
              <a:t>strong consistency</a:t>
            </a:r>
            <a:r>
              <a:rPr lang="en-US" dirty="0" smtClean="0"/>
              <a:t>).</a:t>
            </a:r>
          </a:p>
          <a:p>
            <a:pPr lvl="2"/>
            <a:endParaRPr lang="en-US" dirty="0" smtClean="0"/>
          </a:p>
          <a:p>
            <a:pPr lvl="2"/>
            <a:r>
              <a:rPr lang="en-US" dirty="0" smtClean="0"/>
              <a:t>Application reads data from an available server knowing data might be outdated (fast – </a:t>
            </a:r>
            <a:r>
              <a:rPr lang="en-US" b="1" dirty="0" smtClean="0"/>
              <a:t>eventual consistency</a:t>
            </a:r>
            <a:r>
              <a:rPr lang="en-US" dirty="0" smtClean="0"/>
              <a:t>)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Apps where transactions are significant, like banks, need strong </a:t>
            </a:r>
            <a:r>
              <a:rPr lang="en-US" dirty="0" smtClean="0"/>
              <a:t>consistency.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Apps where speed is more important than data recency, like social media, leverage eventual </a:t>
            </a:r>
            <a:r>
              <a:rPr lang="en-US" dirty="0" smtClean="0"/>
              <a:t>consistency.</a:t>
            </a:r>
            <a:endParaRPr lang="en-US" dirty="0" smtClean="0"/>
          </a:p>
          <a:p>
            <a:pPr lvl="2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0246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b="1" dirty="0" smtClean="0"/>
              <a:t>Availability</a:t>
            </a:r>
            <a:endParaRPr lang="en-US" b="1" dirty="0" smtClean="0"/>
          </a:p>
          <a:p>
            <a:pPr lvl="1"/>
            <a:r>
              <a:rPr lang="en-US" dirty="0" smtClean="0"/>
              <a:t>Means that the system is accessible when a user makes a request. It’s up</a:t>
            </a:r>
            <a:r>
              <a:rPr lang="en-US" dirty="0" smtClean="0"/>
              <a:t>!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We spread and replicate data on multiple servers to guarantee </a:t>
            </a:r>
            <a:r>
              <a:rPr lang="en-US" dirty="0" smtClean="0"/>
              <a:t>availability.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Can an application on a single server be available? Sure, but a single server isn’t a distributed architecture. </a:t>
            </a:r>
            <a:r>
              <a:rPr lang="en-US" dirty="0" smtClean="0">
                <a:sym typeface="Wingdings"/>
              </a:rPr>
              <a:t></a:t>
            </a:r>
            <a:r>
              <a:rPr lang="en-US" dirty="0" smtClean="0"/>
              <a:t> 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80282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b="1" dirty="0" smtClean="0"/>
              <a:t>Partition tolerance</a:t>
            </a:r>
          </a:p>
          <a:p>
            <a:pPr lvl="1"/>
            <a:r>
              <a:rPr lang="en-US" dirty="0" smtClean="0"/>
              <a:t>The system continues to operate despite the failure of part of the system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Classic failure scenario: network link is severed between groups in a pool of servers, creating a partition (split-brain scenario</a:t>
            </a:r>
            <a:r>
              <a:rPr lang="en-US" dirty="0" smtClean="0"/>
              <a:t>).</a:t>
            </a:r>
            <a:endParaRPr lang="en-US" dirty="0" smtClean="0"/>
          </a:p>
          <a:p>
            <a:pPr lvl="2"/>
            <a:r>
              <a:rPr lang="en-US" dirty="0" smtClean="0"/>
              <a:t>Can’t maintain consistency because writes to one partition cannot be communicated to other.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91315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Distributed infrastructure </a:t>
            </a:r>
          </a:p>
          <a:p>
            <a:r>
              <a:rPr lang="en-US" dirty="0" smtClean="0"/>
              <a:t>Virtualization</a:t>
            </a:r>
          </a:p>
          <a:p>
            <a:r>
              <a:rPr lang="en-US" dirty="0" smtClean="0"/>
              <a:t>Vagrant</a:t>
            </a:r>
          </a:p>
        </p:txBody>
      </p:sp>
    </p:spTree>
    <p:extLst>
      <p:ext uri="{BB962C8B-B14F-4D97-AF65-F5344CB8AC3E}">
        <p14:creationId xmlns:p14="http://schemas.microsoft.com/office/powerpoint/2010/main" val="2704636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Q: Why is understanding CAP important?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A: Because it informs our design decisions when building highly distributed </a:t>
            </a:r>
            <a:r>
              <a:rPr lang="en-US" dirty="0" smtClean="0"/>
              <a:t>systems.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 smtClean="0"/>
              <a:t>Consistency &amp; Availability </a:t>
            </a:r>
            <a:r>
              <a:rPr lang="en-US" dirty="0" smtClean="0"/>
              <a:t> = MySQL</a:t>
            </a:r>
            <a:endParaRPr lang="en-US" dirty="0" smtClean="0"/>
          </a:p>
          <a:p>
            <a:pPr lvl="1"/>
            <a:r>
              <a:rPr lang="en-US" dirty="0" smtClean="0"/>
              <a:t>Consistency &amp; Partition Tolerance </a:t>
            </a:r>
            <a:r>
              <a:rPr lang="en-US" dirty="0" smtClean="0"/>
              <a:t>= MongoDB</a:t>
            </a:r>
            <a:endParaRPr lang="en-US" dirty="0" smtClean="0"/>
          </a:p>
          <a:p>
            <a:pPr lvl="1"/>
            <a:r>
              <a:rPr lang="en-US" dirty="0" smtClean="0"/>
              <a:t>Availability &amp; Partition Tolerance </a:t>
            </a:r>
            <a:r>
              <a:rPr lang="en-US" dirty="0" smtClean="0"/>
              <a:t>= </a:t>
            </a:r>
            <a:r>
              <a:rPr lang="en-US" dirty="0" err="1" smtClean="0"/>
              <a:t>DynamoDB</a:t>
            </a:r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30511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NoSQL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7767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Growth of NoSQL correlated to the growth of distributed </a:t>
            </a:r>
            <a:r>
              <a:rPr lang="en-US" dirty="0" smtClean="0"/>
              <a:t>systems (~2010).</a:t>
            </a:r>
          </a:p>
          <a:p>
            <a:endParaRPr lang="en-US" dirty="0" smtClean="0"/>
          </a:p>
          <a:p>
            <a:r>
              <a:rPr lang="en-US" dirty="0" smtClean="0"/>
              <a:t>Goal is to store </a:t>
            </a:r>
            <a:r>
              <a:rPr lang="en-US" dirty="0" smtClean="0"/>
              <a:t>data closer to the way it’s actually </a:t>
            </a:r>
            <a:r>
              <a:rPr lang="en-US" dirty="0" smtClean="0"/>
              <a:t>represented.</a:t>
            </a:r>
          </a:p>
          <a:p>
            <a:endParaRPr lang="en-US" dirty="0" smtClean="0"/>
          </a:p>
          <a:p>
            <a:r>
              <a:rPr lang="en-US" dirty="0" smtClean="0"/>
              <a:t>NoSQL</a:t>
            </a:r>
            <a:r>
              <a:rPr lang="en-US" dirty="0"/>
              <a:t> </a:t>
            </a:r>
            <a:r>
              <a:rPr lang="en-US" dirty="0" smtClean="0"/>
              <a:t>= Not only </a:t>
            </a:r>
            <a:r>
              <a:rPr lang="en-US" dirty="0" smtClean="0"/>
              <a:t>SQL.</a:t>
            </a:r>
          </a:p>
          <a:p>
            <a:endParaRPr lang="en-US" dirty="0" smtClean="0"/>
          </a:p>
          <a:p>
            <a:r>
              <a:rPr lang="en-US" dirty="0" smtClean="0"/>
              <a:t>Several different types of NoSQL </a:t>
            </a:r>
            <a:r>
              <a:rPr lang="en-US" dirty="0" smtClean="0"/>
              <a:t>databases, </a:t>
            </a:r>
            <a:r>
              <a:rPr lang="en-US" dirty="0" smtClean="0"/>
              <a:t>each solving different scaling </a:t>
            </a:r>
            <a:r>
              <a:rPr lang="en-US" dirty="0" smtClean="0"/>
              <a:t>issues.</a:t>
            </a:r>
          </a:p>
          <a:p>
            <a:endParaRPr lang="en-US" dirty="0" smtClean="0"/>
          </a:p>
          <a:p>
            <a:r>
              <a:rPr lang="en-US" dirty="0" smtClean="0"/>
              <a:t>Big data </a:t>
            </a:r>
            <a:r>
              <a:rPr lang="en-US" dirty="0" smtClean="0"/>
              <a:t>presents </a:t>
            </a:r>
            <a:r>
              <a:rPr lang="en-US" dirty="0" smtClean="0"/>
              <a:t>a </a:t>
            </a:r>
            <a:r>
              <a:rPr lang="en-US" dirty="0" smtClean="0"/>
              <a:t>major scaling </a:t>
            </a:r>
            <a:r>
              <a:rPr lang="en-US" dirty="0" smtClean="0"/>
              <a:t>challenge.</a:t>
            </a:r>
            <a:endParaRPr lang="en-US" dirty="0" smtClean="0"/>
          </a:p>
          <a:p>
            <a:pPr lvl="1"/>
            <a:r>
              <a:rPr lang="en-US" dirty="0" smtClean="0"/>
              <a:t>NoSQL approach is to shard the </a:t>
            </a:r>
            <a:r>
              <a:rPr lang="en-US" dirty="0" smtClean="0"/>
              <a:t>data</a:t>
            </a:r>
            <a:r>
              <a:rPr lang="en-US" dirty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27538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Four major types of NoSQL databases:</a:t>
            </a:r>
          </a:p>
          <a:p>
            <a:endParaRPr lang="en-US" dirty="0"/>
          </a:p>
          <a:p>
            <a:pPr lvl="1"/>
            <a:r>
              <a:rPr lang="en-US" dirty="0" smtClean="0"/>
              <a:t>Key/value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Columnar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Document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1801994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Key/value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939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Key/value</a:t>
            </a:r>
          </a:p>
          <a:p>
            <a:pPr lvl="1"/>
            <a:r>
              <a:rPr lang="en-US" dirty="0" smtClean="0"/>
              <a:t>Store a key/value set.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Query a key and get a value </a:t>
            </a:r>
            <a:r>
              <a:rPr lang="en-US" dirty="0" smtClean="0"/>
              <a:t>returned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Based on hashing algorithm &amp; easy to </a:t>
            </a:r>
            <a:r>
              <a:rPr lang="en-US" dirty="0" smtClean="0"/>
              <a:t>shard.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Popular way to store web user sessions</a:t>
            </a:r>
          </a:p>
          <a:p>
            <a:pPr lvl="2"/>
            <a:r>
              <a:rPr lang="en-US" dirty="0" smtClean="0"/>
              <a:t>Key = </a:t>
            </a:r>
            <a:r>
              <a:rPr lang="en-US" dirty="0" err="1" smtClean="0"/>
              <a:t>sessionId</a:t>
            </a:r>
            <a:endParaRPr lang="en-US" dirty="0" smtClean="0"/>
          </a:p>
          <a:p>
            <a:pPr lvl="2"/>
            <a:r>
              <a:rPr lang="en-US" dirty="0" smtClean="0"/>
              <a:t>Value = serialized session </a:t>
            </a:r>
            <a:r>
              <a:rPr lang="en-US" dirty="0" smtClean="0"/>
              <a:t>object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Examples: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memcached</a:t>
            </a:r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48312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Columnar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Columnar</a:t>
            </a:r>
          </a:p>
          <a:p>
            <a:pPr lvl="1"/>
            <a:r>
              <a:rPr lang="en-US" dirty="0" smtClean="0"/>
              <a:t>Imaging pivoting a traditional database </a:t>
            </a:r>
            <a:r>
              <a:rPr lang="en-US" dirty="0" smtClean="0"/>
              <a:t>table.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Store columns instead of storing columns in sequential disk </a:t>
            </a:r>
            <a:r>
              <a:rPr lang="en-US" dirty="0" smtClean="0"/>
              <a:t>pages.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Offers super-fast aggregate operations.</a:t>
            </a:r>
          </a:p>
          <a:p>
            <a:pPr lvl="2"/>
            <a:r>
              <a:rPr lang="en-US" dirty="0" smtClean="0"/>
              <a:t>W</a:t>
            </a:r>
            <a:r>
              <a:rPr lang="en-US" dirty="0" smtClean="0"/>
              <a:t>hat’s </a:t>
            </a:r>
            <a:r>
              <a:rPr lang="en-US" dirty="0" smtClean="0"/>
              <a:t>the total profit across all products in the </a:t>
            </a:r>
            <a:r>
              <a:rPr lang="en-US" dirty="0" smtClean="0"/>
              <a:t>company?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Examples: </a:t>
            </a:r>
            <a:r>
              <a:rPr lang="en-US" dirty="0" err="1" smtClean="0"/>
              <a:t>Hbase</a:t>
            </a:r>
            <a:r>
              <a:rPr lang="en-US" dirty="0" smtClean="0"/>
              <a:t>, Redshift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17873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Columnar database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228" y="1843660"/>
            <a:ext cx="68453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00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4551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Document</a:t>
            </a:r>
          </a:p>
          <a:p>
            <a:pPr lvl="1"/>
            <a:r>
              <a:rPr lang="en-US" dirty="0" smtClean="0"/>
              <a:t>Store documents instead of individual atomic </a:t>
            </a:r>
            <a:r>
              <a:rPr lang="en-US" dirty="0" smtClean="0"/>
              <a:t>records.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Each document is stored in the form of </a:t>
            </a:r>
            <a:r>
              <a:rPr lang="en-US" dirty="0" err="1" smtClean="0"/>
              <a:t>Javascript</a:t>
            </a:r>
            <a:r>
              <a:rPr lang="en-US" dirty="0" smtClean="0"/>
              <a:t> Object Notation (JSON</a:t>
            </a:r>
            <a:r>
              <a:rPr lang="en-US" dirty="0" smtClean="0"/>
              <a:t>).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Supports hierarchical and embedded data </a:t>
            </a:r>
            <a:r>
              <a:rPr lang="en-US" dirty="0" smtClean="0"/>
              <a:t>structures.</a:t>
            </a:r>
            <a:endParaRPr lang="en-US" dirty="0" smtClean="0"/>
          </a:p>
          <a:p>
            <a:pPr lvl="2"/>
            <a:r>
              <a:rPr lang="en-US" dirty="0" smtClean="0"/>
              <a:t>A person can have many addresses, each address is embedded in the </a:t>
            </a:r>
            <a:r>
              <a:rPr lang="en-US" dirty="0" smtClean="0"/>
              <a:t>document.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Sometimes called schema-less databases (but that’s not necessarily true).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Examples: </a:t>
            </a:r>
            <a:r>
              <a:rPr lang="en-US" dirty="0" err="1" smtClean="0"/>
              <a:t>MongoDB</a:t>
            </a:r>
            <a:r>
              <a:rPr lang="en-US" dirty="0" smtClean="0"/>
              <a:t>, </a:t>
            </a:r>
            <a:r>
              <a:rPr lang="en-US" dirty="0" err="1" smtClean="0"/>
              <a:t>DynamoDB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381255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database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852721"/>
            <a:ext cx="76200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5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NoSQL</a:t>
            </a:r>
            <a:r>
              <a:rPr lang="en-US" dirty="0" smtClean="0"/>
              <a:t>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b="1" dirty="0" smtClean="0"/>
              <a:t>Graph</a:t>
            </a:r>
          </a:p>
          <a:p>
            <a:pPr lvl="1"/>
            <a:r>
              <a:rPr lang="en-US" dirty="0" smtClean="0"/>
              <a:t>Stores data in nodes and edges of a graph</a:t>
            </a:r>
          </a:p>
          <a:p>
            <a:pPr lvl="1"/>
            <a:r>
              <a:rPr lang="en-US" dirty="0" smtClean="0"/>
              <a:t>Able to easily store and maintain complex relationships (social media)</a:t>
            </a:r>
          </a:p>
          <a:p>
            <a:pPr lvl="1"/>
            <a:r>
              <a:rPr lang="en-US" dirty="0" smtClean="0"/>
              <a:t>Example Neo4j</a:t>
            </a:r>
          </a:p>
          <a:p>
            <a:pPr lvl="1"/>
            <a:endParaRPr lang="en-US" dirty="0"/>
          </a:p>
          <a:p>
            <a:r>
              <a:rPr lang="en-US" dirty="0" smtClean="0"/>
              <a:t>If you are interested in NoSQL, take the Big Data Management </a:t>
            </a:r>
            <a:r>
              <a:rPr lang="en-US" dirty="0" smtClean="0"/>
              <a:t>course (SEIS 737).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455530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Distributed system coupling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You learned about the concept of coupling in the software engineering </a:t>
            </a:r>
            <a:r>
              <a:rPr lang="en-US" dirty="0" smtClean="0"/>
              <a:t>course.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general, </a:t>
            </a:r>
            <a:r>
              <a:rPr lang="en-US" u="sng" dirty="0" smtClean="0"/>
              <a:t>loose coupling </a:t>
            </a:r>
            <a:r>
              <a:rPr lang="en-US" dirty="0" smtClean="0"/>
              <a:t>is </a:t>
            </a:r>
            <a:r>
              <a:rPr lang="en-US" dirty="0" smtClean="0"/>
              <a:t>desirable.</a:t>
            </a:r>
            <a:endParaRPr lang="en-US" dirty="0" smtClean="0"/>
          </a:p>
          <a:p>
            <a:pPr lvl="1"/>
            <a:r>
              <a:rPr lang="en-US" dirty="0" smtClean="0"/>
              <a:t>Easier to maintain and replace </a:t>
            </a:r>
            <a:r>
              <a:rPr lang="en-US" dirty="0" smtClean="0"/>
              <a:t>components.</a:t>
            </a:r>
            <a:endParaRPr lang="en-US" dirty="0" smtClean="0"/>
          </a:p>
          <a:p>
            <a:pPr lvl="1"/>
            <a:r>
              <a:rPr lang="en-US" dirty="0" smtClean="0"/>
              <a:t>Fewer bugs and hidden </a:t>
            </a:r>
            <a:r>
              <a:rPr lang="en-US" dirty="0" smtClean="0"/>
              <a:t>dependencies.</a:t>
            </a:r>
            <a:endParaRPr lang="en-US" dirty="0" smtClean="0"/>
          </a:p>
          <a:p>
            <a:pPr lvl="1"/>
            <a:r>
              <a:rPr lang="en-US" dirty="0" smtClean="0"/>
              <a:t>More </a:t>
            </a:r>
            <a:r>
              <a:rPr lang="en-US" dirty="0" smtClean="0"/>
              <a:t>flexible.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Loose coupling is highly desirable in distributed systems as </a:t>
            </a:r>
            <a:r>
              <a:rPr lang="en-US" dirty="0" smtClean="0"/>
              <a:t>well.</a:t>
            </a:r>
          </a:p>
          <a:p>
            <a:endParaRPr lang="en-US" dirty="0"/>
          </a:p>
          <a:p>
            <a:r>
              <a:rPr lang="en-US" dirty="0" smtClean="0"/>
              <a:t>We’ll look at application components like message buses which help to reduce coupling later in the semester.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66338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4781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How was last week’s assignment?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234" y="2136415"/>
            <a:ext cx="6603909" cy="349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80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Scaling </a:t>
            </a:r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The speed of small systems cannot easily be translated to large distributed </a:t>
            </a:r>
            <a:r>
              <a:rPr lang="en-US" dirty="0" smtClean="0"/>
              <a:t>systems.</a:t>
            </a:r>
          </a:p>
          <a:p>
            <a:pPr lvl="1"/>
            <a:r>
              <a:rPr lang="en-US" dirty="0" smtClean="0"/>
              <a:t>Applications running on a single server will encounter different bottlenecks as the service scales.</a:t>
            </a:r>
          </a:p>
          <a:p>
            <a:pPr lvl="1"/>
            <a:r>
              <a:rPr lang="en-US" dirty="0" smtClean="0"/>
              <a:t>Doubling CPU or memory does not necessarily double performance.</a:t>
            </a:r>
          </a:p>
          <a:p>
            <a:pPr lvl="1"/>
            <a:r>
              <a:rPr lang="en-US" dirty="0" smtClean="0"/>
              <a:t>The performance bottleneck (constraint) always changes!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/>
              <a:t>N</a:t>
            </a:r>
            <a:r>
              <a:rPr lang="en-US" dirty="0" smtClean="0"/>
              <a:t>etwork and disk I/O </a:t>
            </a:r>
            <a:r>
              <a:rPr lang="en-US" dirty="0" smtClean="0"/>
              <a:t>are orders </a:t>
            </a:r>
            <a:r>
              <a:rPr lang="en-US" dirty="0" smtClean="0"/>
              <a:t>of magnitude slower than CPU and memory </a:t>
            </a:r>
            <a:r>
              <a:rPr lang="en-US" dirty="0" smtClean="0"/>
              <a:t>access.</a:t>
            </a:r>
            <a:endParaRPr lang="en-US" dirty="0" smtClean="0"/>
          </a:p>
          <a:p>
            <a:pPr lvl="1"/>
            <a:r>
              <a:rPr lang="en-US" dirty="0" smtClean="0"/>
              <a:t>Be very wary of these kinds of </a:t>
            </a:r>
            <a:r>
              <a:rPr lang="en-US" dirty="0" smtClean="0"/>
              <a:t>requests!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Slow request latencies are magnified at </a:t>
            </a:r>
            <a:r>
              <a:rPr lang="en-US" dirty="0" smtClean="0"/>
              <a:t>scale.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534930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38100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080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 stack: combination of infrastructure, OS, and applications required to support a </a:t>
            </a:r>
            <a:r>
              <a:rPr lang="en-US" dirty="0" smtClean="0"/>
              <a:t>service.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Before early 2000’s, a stack = 1 server/ 1 OS</a:t>
            </a:r>
          </a:p>
          <a:p>
            <a:endParaRPr lang="en-US" dirty="0"/>
          </a:p>
          <a:p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2215298" y="3214540"/>
            <a:ext cx="4506013" cy="1672486"/>
            <a:chOff x="735891" y="3175233"/>
            <a:chExt cx="7036736" cy="2437440"/>
          </a:xfrm>
        </p:grpSpPr>
        <p:sp>
          <p:nvSpPr>
            <p:cNvPr id="6" name="Rectangle 5"/>
            <p:cNvSpPr/>
            <p:nvPr/>
          </p:nvSpPr>
          <p:spPr>
            <a:xfrm>
              <a:off x="735892" y="4924203"/>
              <a:ext cx="7036733" cy="6884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Compute/Storage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5891" y="3175233"/>
              <a:ext cx="7036734" cy="688470"/>
            </a:xfrm>
            <a:prstGeom prst="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Software applications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35893" y="4083739"/>
              <a:ext cx="7036734" cy="688470"/>
            </a:xfrm>
            <a:prstGeom prst="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Operating System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198973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Problem: It’s hard for IT organizations to determine the right-size server to support a required </a:t>
            </a:r>
            <a:r>
              <a:rPr lang="en-US" dirty="0" smtClean="0"/>
              <a:t>stack.</a:t>
            </a:r>
            <a:endParaRPr lang="en-US" dirty="0" smtClean="0"/>
          </a:p>
          <a:p>
            <a:pPr lvl="1"/>
            <a:r>
              <a:rPr lang="en-US" dirty="0" smtClean="0"/>
              <a:t>How much CPU, memory, and </a:t>
            </a:r>
            <a:r>
              <a:rPr lang="en-US" dirty="0" smtClean="0"/>
              <a:t>network is needed?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Selected server is either going to be oversized or </a:t>
            </a:r>
            <a:r>
              <a:rPr lang="en-US" dirty="0" smtClean="0"/>
              <a:t>undersized.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Common to see servers with 10% Avg. </a:t>
            </a:r>
            <a:r>
              <a:rPr lang="en-US" dirty="0" smtClean="0"/>
              <a:t>CPU utilization</a:t>
            </a:r>
            <a:r>
              <a:rPr lang="en-US" dirty="0" smtClean="0"/>
              <a:t>, 90% of system capacity wasted!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Problem: What happens when IT needs to move or upgrade stack to a bigger server</a:t>
            </a:r>
            <a:r>
              <a:rPr lang="en-US" dirty="0" smtClean="0"/>
              <a:t>?</a:t>
            </a:r>
            <a:endParaRPr lang="en-US" dirty="0" smtClean="0"/>
          </a:p>
          <a:p>
            <a:pPr lvl="1"/>
            <a:r>
              <a:rPr lang="en-US" dirty="0" smtClean="0"/>
              <a:t>Painful process of building new server, installing applications and moving data (forklift upgrade</a:t>
            </a:r>
            <a:r>
              <a:rPr lang="en-US" dirty="0" smtClean="0"/>
              <a:t>).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77920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Problem: How does IT partition one customer from another?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Just buy another server </a:t>
            </a:r>
            <a:r>
              <a:rPr lang="en-US" dirty="0" smtClean="0">
                <a:sym typeface="Wingdings"/>
              </a:rPr>
              <a:t></a:t>
            </a:r>
          </a:p>
          <a:p>
            <a:pPr lvl="1"/>
            <a:endParaRPr lang="en-US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Expensive to scale </a:t>
            </a:r>
            <a:r>
              <a:rPr lang="en-US" dirty="0" smtClean="0">
                <a:sym typeface="Wingdings"/>
              </a:rPr>
              <a:t>business when </a:t>
            </a:r>
            <a:r>
              <a:rPr lang="en-US" dirty="0" smtClean="0">
                <a:sym typeface="Wingdings"/>
              </a:rPr>
              <a:t>every stack needs a separate physical </a:t>
            </a:r>
            <a:r>
              <a:rPr lang="en-US" dirty="0" smtClean="0">
                <a:sym typeface="Wingdings"/>
              </a:rPr>
              <a:t>server.</a:t>
            </a:r>
            <a:endParaRPr lang="en-US" dirty="0" smtClean="0">
              <a:sym typeface="Wingdings"/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78193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Computers basically just execute code statements and address </a:t>
            </a:r>
            <a:r>
              <a:rPr lang="en-US" dirty="0" smtClean="0"/>
              <a:t>memory.</a:t>
            </a:r>
            <a:endParaRPr lang="en-US" dirty="0" smtClean="0"/>
          </a:p>
          <a:p>
            <a:pPr lvl="1"/>
            <a:r>
              <a:rPr lang="en-US" dirty="0" smtClean="0"/>
              <a:t>Manipulating memory in the right patterns and sequences allows us to create operating systems and </a:t>
            </a:r>
            <a:r>
              <a:rPr lang="en-US" dirty="0" smtClean="0"/>
              <a:t>applications.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Program code can be designed to emulate a physical </a:t>
            </a:r>
            <a:r>
              <a:rPr lang="en-US" dirty="0" smtClean="0"/>
              <a:t>computer.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“Virtualization turns hardware into software.”</a:t>
            </a:r>
          </a:p>
          <a:p>
            <a:pPr lvl="1"/>
            <a:r>
              <a:rPr lang="en-US" dirty="0" smtClean="0"/>
              <a:t>Allows us to run multiple </a:t>
            </a:r>
            <a:r>
              <a:rPr lang="en-US" dirty="0" smtClean="0"/>
              <a:t>infrastructure stacks (</a:t>
            </a:r>
            <a:r>
              <a:rPr lang="en-US" dirty="0" err="1" smtClean="0"/>
              <a:t>os</a:t>
            </a:r>
            <a:r>
              <a:rPr lang="en-US" dirty="0" smtClean="0"/>
              <a:t> + apps) on </a:t>
            </a:r>
            <a:r>
              <a:rPr lang="en-US" dirty="0" smtClean="0"/>
              <a:t>a single physical </a:t>
            </a:r>
            <a:r>
              <a:rPr lang="en-US" dirty="0" smtClean="0"/>
              <a:t>computing system.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Multiple stacks </a:t>
            </a:r>
            <a:r>
              <a:rPr lang="en-US" dirty="0" smtClean="0"/>
              <a:t>are logically partitioned </a:t>
            </a:r>
            <a:r>
              <a:rPr lang="en-US" dirty="0" smtClean="0"/>
              <a:t>from a process, memory, and networking </a:t>
            </a:r>
            <a:r>
              <a:rPr lang="en-US" dirty="0" smtClean="0"/>
              <a:t>perspective.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708575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4 things that accelerated adoption of x86 server-based virtualization:</a:t>
            </a:r>
          </a:p>
          <a:p>
            <a:pPr lvl="1"/>
            <a:r>
              <a:rPr lang="en-US" dirty="0" smtClean="0"/>
              <a:t>Faster, multi-socket CPU boards</a:t>
            </a:r>
          </a:p>
          <a:p>
            <a:pPr lvl="2"/>
            <a:r>
              <a:rPr lang="en-US" dirty="0" smtClean="0"/>
              <a:t>Powerful old mainframes supported virtualization, but Intel/AMD-based servers were not powerful enough until late 90’s. 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Faster, cheaper </a:t>
            </a:r>
            <a:r>
              <a:rPr lang="en-US" dirty="0" smtClean="0"/>
              <a:t>memory (&gt; 4-8GB was tipping point).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Faster network storage </a:t>
            </a:r>
            <a:r>
              <a:rPr lang="en-US" dirty="0" smtClean="0"/>
              <a:t>(NAS/SAN/Fiber-channel).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Development of VMWare </a:t>
            </a:r>
            <a:r>
              <a:rPr lang="en-US" dirty="0" smtClean="0"/>
              <a:t>software.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400268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 solves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Virtualization allows multiple stacks to run on one physical machine</a:t>
            </a:r>
          </a:p>
          <a:p>
            <a:pPr lvl="1"/>
            <a:r>
              <a:rPr lang="en-US" dirty="0" smtClean="0"/>
              <a:t>Increases average resource utilization from 10% to 80-90</a:t>
            </a:r>
            <a:r>
              <a:rPr lang="en-US" dirty="0" smtClean="0"/>
              <a:t>%.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Reduces physical footprint of </a:t>
            </a:r>
            <a:r>
              <a:rPr lang="en-US" dirty="0" smtClean="0"/>
              <a:t>servers.</a:t>
            </a:r>
          </a:p>
          <a:p>
            <a:pPr lvl="2"/>
            <a:r>
              <a:rPr lang="en-US" dirty="0" smtClean="0"/>
              <a:t>We call this server compression.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Greener </a:t>
            </a:r>
            <a:r>
              <a:rPr lang="en-US" dirty="0" smtClean="0"/>
              <a:t>approach (maybe).</a:t>
            </a:r>
          </a:p>
          <a:p>
            <a:pPr lvl="2"/>
            <a:r>
              <a:rPr lang="en-US" dirty="0" smtClean="0"/>
              <a:t>Although server compression led to higher power density!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0587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 solves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Servers are turned into </a:t>
            </a:r>
            <a:r>
              <a:rPr lang="en-US" dirty="0" smtClean="0"/>
              <a:t>software.</a:t>
            </a:r>
            <a:endParaRPr lang="en-US" dirty="0" smtClean="0"/>
          </a:p>
          <a:p>
            <a:pPr lvl="1"/>
            <a:r>
              <a:rPr lang="en-US" dirty="0" smtClean="0"/>
              <a:t>It’s easier to move software </a:t>
            </a:r>
            <a:r>
              <a:rPr lang="en-US" dirty="0" smtClean="0"/>
              <a:t>around.</a:t>
            </a:r>
            <a:endParaRPr lang="en-US" dirty="0" smtClean="0"/>
          </a:p>
          <a:p>
            <a:pPr lvl="1"/>
            <a:r>
              <a:rPr lang="en-US" dirty="0" smtClean="0"/>
              <a:t>Easy to move a stack from an older physical server to a newer physical </a:t>
            </a:r>
            <a:r>
              <a:rPr lang="en-US" dirty="0" smtClean="0"/>
              <a:t>server.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No need to purchase a separate server for each customer because virtualization provides partitioning.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734512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 </a:t>
            </a:r>
            <a:r>
              <a:rPr lang="en-US" dirty="0" smtClean="0"/>
              <a:t>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First, some definitions:</a:t>
            </a:r>
          </a:p>
          <a:p>
            <a:pPr lvl="1"/>
            <a:r>
              <a:rPr lang="en-US" b="1" dirty="0" smtClean="0"/>
              <a:t>Host machine</a:t>
            </a:r>
            <a:r>
              <a:rPr lang="en-US" dirty="0" smtClean="0"/>
              <a:t>: physical server that supports multiple </a:t>
            </a:r>
            <a:r>
              <a:rPr lang="en-US" dirty="0" smtClean="0"/>
              <a:t>stacks.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Virtual machine</a:t>
            </a:r>
            <a:r>
              <a:rPr lang="en-US" dirty="0" smtClean="0"/>
              <a:t>: virtualized server instance running on a host machine (also known as an </a:t>
            </a:r>
            <a:r>
              <a:rPr lang="en-US" i="1" dirty="0" smtClean="0"/>
              <a:t>instance</a:t>
            </a:r>
            <a:r>
              <a:rPr lang="en-US" dirty="0" smtClean="0"/>
              <a:t> or a </a:t>
            </a:r>
            <a:r>
              <a:rPr lang="en-US" i="1" dirty="0" smtClean="0"/>
              <a:t>workload</a:t>
            </a:r>
            <a:r>
              <a:rPr lang="en-US" dirty="0" smtClean="0"/>
              <a:t>).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Host OS</a:t>
            </a:r>
            <a:r>
              <a:rPr lang="en-US" dirty="0" smtClean="0"/>
              <a:t>: operating system running on a bare-metal </a:t>
            </a:r>
            <a:r>
              <a:rPr lang="en-US" dirty="0" smtClean="0"/>
              <a:t>server.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Guest OS</a:t>
            </a:r>
            <a:r>
              <a:rPr lang="en-US" dirty="0" smtClean="0"/>
              <a:t>: operating system running on a virtual </a:t>
            </a:r>
            <a:r>
              <a:rPr lang="en-US" dirty="0" smtClean="0"/>
              <a:t>machine.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Hypervisor</a:t>
            </a:r>
            <a:r>
              <a:rPr lang="en-US" dirty="0" smtClean="0"/>
              <a:t>: Software that emulates and manages the communication between virtual machines and the physical </a:t>
            </a:r>
            <a:r>
              <a:rPr lang="en-US" dirty="0" smtClean="0"/>
              <a:t>server.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92047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infrastructure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Let’s look at where we’ve </a:t>
            </a:r>
            <a:r>
              <a:rPr lang="en-US" dirty="0" smtClean="0"/>
              <a:t>been</a:t>
            </a:r>
            <a:r>
              <a:rPr lang="is-IS" dirty="0" smtClean="0"/>
              <a:t>…</a:t>
            </a:r>
            <a:endParaRPr lang="en-US" dirty="0" smtClean="0"/>
          </a:p>
          <a:p>
            <a:pPr lvl="2"/>
            <a:r>
              <a:rPr lang="en-US" dirty="0" smtClean="0"/>
              <a:t>Mainframes presenting applications via direct </a:t>
            </a:r>
            <a:r>
              <a:rPr lang="en-US" dirty="0" smtClean="0"/>
              <a:t>terminals</a:t>
            </a:r>
            <a:endParaRPr lang="en-US" dirty="0" smtClean="0"/>
          </a:p>
          <a:p>
            <a:pPr lvl="2"/>
            <a:r>
              <a:rPr lang="en-US" dirty="0" smtClean="0"/>
              <a:t>Personal computers running desktop applications</a:t>
            </a:r>
          </a:p>
          <a:p>
            <a:pPr lvl="2"/>
            <a:r>
              <a:rPr lang="en-US" dirty="0" smtClean="0"/>
              <a:t>Client-server applications (thick client &lt;-&gt; database)</a:t>
            </a:r>
          </a:p>
          <a:p>
            <a:pPr lvl="2"/>
            <a:r>
              <a:rPr lang="en-US" dirty="0" smtClean="0"/>
              <a:t>Web applications (thin client &lt;-&gt; </a:t>
            </a:r>
            <a:r>
              <a:rPr lang="en-US" dirty="0" err="1" smtClean="0"/>
              <a:t>middleware+db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Distributed applications (highly scaled in the cloud)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Distributed apps are broken into small components which can be individually </a:t>
            </a:r>
            <a:r>
              <a:rPr lang="en-US" dirty="0" smtClean="0"/>
              <a:t>scaled.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ebservers, task workers, databases</a:t>
            </a:r>
            <a:endParaRPr lang="en-US" dirty="0" smtClean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421153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b="1" dirty="0" smtClean="0"/>
              <a:t>Hardware virtualization</a:t>
            </a:r>
          </a:p>
          <a:p>
            <a:pPr lvl="1"/>
            <a:r>
              <a:rPr lang="en-US" dirty="0" smtClean="0"/>
              <a:t>Part of physical server dedicated to a specific </a:t>
            </a:r>
            <a:r>
              <a:rPr lang="en-US" dirty="0" smtClean="0"/>
              <a:t>stack.</a:t>
            </a:r>
            <a:endParaRPr lang="en-US" dirty="0" smtClean="0"/>
          </a:p>
          <a:p>
            <a:pPr lvl="1"/>
            <a:r>
              <a:rPr lang="en-US" dirty="0" smtClean="0"/>
              <a:t>Big expensive mainframe-type systems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115" y="3827666"/>
            <a:ext cx="4829469" cy="269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8286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Virtualization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Software virtualization</a:t>
            </a:r>
          </a:p>
          <a:p>
            <a:pPr lvl="1"/>
            <a:r>
              <a:rPr lang="en-US" b="1" dirty="0"/>
              <a:t>Type 1 Hypervisor</a:t>
            </a:r>
          </a:p>
          <a:p>
            <a:pPr lvl="2"/>
            <a:r>
              <a:rPr lang="en-US" dirty="0"/>
              <a:t>Runs on top of the bare-metal server and sits between hardware and operating systems in the </a:t>
            </a:r>
            <a:r>
              <a:rPr lang="en-US" dirty="0" smtClean="0"/>
              <a:t>stacks.</a:t>
            </a:r>
            <a:endParaRPr lang="en-US" dirty="0"/>
          </a:p>
          <a:p>
            <a:pPr lvl="2"/>
            <a:r>
              <a:rPr lang="en-US" dirty="0"/>
              <a:t>Examples: VMWare ESX, Microsoft Virtual Server, </a:t>
            </a:r>
            <a:r>
              <a:rPr lang="en-US" dirty="0" smtClean="0"/>
              <a:t>Xen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Type 2 Hypervisor</a:t>
            </a:r>
          </a:p>
          <a:p>
            <a:pPr lvl="2"/>
            <a:r>
              <a:rPr lang="en-US" dirty="0"/>
              <a:t>Runs on top of an operating </a:t>
            </a:r>
            <a:r>
              <a:rPr lang="en-US" dirty="0" smtClean="0"/>
              <a:t>system.</a:t>
            </a:r>
            <a:endParaRPr lang="en-US" dirty="0"/>
          </a:p>
          <a:p>
            <a:pPr lvl="2"/>
            <a:r>
              <a:rPr lang="en-US" dirty="0"/>
              <a:t>Easy </a:t>
            </a:r>
            <a:r>
              <a:rPr lang="en-US" dirty="0" smtClean="0"/>
              <a:t>installation (no special hypervisor or storage required).</a:t>
            </a:r>
            <a:endParaRPr lang="en-US" dirty="0"/>
          </a:p>
          <a:p>
            <a:pPr lvl="2"/>
            <a:r>
              <a:rPr lang="en-US" dirty="0"/>
              <a:t>Example: Oracle </a:t>
            </a:r>
            <a:r>
              <a:rPr lang="en-US" dirty="0" err="1"/>
              <a:t>VirtualBox</a:t>
            </a:r>
            <a:r>
              <a:rPr lang="en-US" dirty="0"/>
              <a:t>, VMWare Fusion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3715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1 vs. Type 2 Hypervisor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97" y="1873070"/>
            <a:ext cx="7795967" cy="444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67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Type 1 vs. Type 2</a:t>
            </a:r>
          </a:p>
          <a:p>
            <a:pPr lvl="2"/>
            <a:r>
              <a:rPr lang="en-US" dirty="0" smtClean="0"/>
              <a:t>Type 1 provides higher performance &amp; </a:t>
            </a:r>
            <a:r>
              <a:rPr lang="en-US" dirty="0" smtClean="0"/>
              <a:t>security.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Full virtualization vs. </a:t>
            </a:r>
            <a:r>
              <a:rPr lang="en-US" dirty="0" err="1" smtClean="0"/>
              <a:t>Paravirtualization</a:t>
            </a:r>
            <a:endParaRPr lang="en-US" dirty="0" smtClean="0"/>
          </a:p>
          <a:p>
            <a:pPr lvl="2"/>
            <a:r>
              <a:rPr lang="en-US" b="1" dirty="0" smtClean="0"/>
              <a:t>Full virtualization </a:t>
            </a:r>
            <a:r>
              <a:rPr lang="en-US" dirty="0" smtClean="0"/>
              <a:t>= guest operating systems are not “aware” that they are being </a:t>
            </a:r>
            <a:r>
              <a:rPr lang="en-US" dirty="0" smtClean="0"/>
              <a:t>virtualized.</a:t>
            </a:r>
            <a:endParaRPr lang="en-US" dirty="0" smtClean="0"/>
          </a:p>
          <a:p>
            <a:pPr lvl="2"/>
            <a:endParaRPr lang="en-US" dirty="0" smtClean="0"/>
          </a:p>
          <a:p>
            <a:pPr lvl="2"/>
            <a:r>
              <a:rPr lang="en-US" b="1" dirty="0" err="1" smtClean="0"/>
              <a:t>Paravirtualization</a:t>
            </a:r>
            <a:r>
              <a:rPr lang="en-US" dirty="0" smtClean="0"/>
              <a:t> = guest operating system are “aware” of virtualization and have special kernel </a:t>
            </a:r>
            <a:r>
              <a:rPr lang="en-US" dirty="0" smtClean="0"/>
              <a:t>modifications.</a:t>
            </a:r>
            <a:endParaRPr lang="en-US" dirty="0" smtClean="0"/>
          </a:p>
          <a:p>
            <a:pPr lvl="3"/>
            <a:r>
              <a:rPr lang="en-US" dirty="0" smtClean="0"/>
              <a:t>better performance than full virtualization in past years</a:t>
            </a:r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3463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225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OS Partitioning</a:t>
            </a:r>
          </a:p>
          <a:p>
            <a:pPr lvl="1"/>
            <a:r>
              <a:rPr lang="en-US" dirty="0" smtClean="0"/>
              <a:t>Host (or guest) operating system can partition out processes, memory, and scheduling to emulate a separate OS </a:t>
            </a:r>
            <a:r>
              <a:rPr lang="en-US" dirty="0" smtClean="0"/>
              <a:t>environment.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Separate OS environments all use same </a:t>
            </a:r>
            <a:r>
              <a:rPr lang="en-US" dirty="0" smtClean="0"/>
              <a:t>kernel.</a:t>
            </a:r>
            <a:endParaRPr lang="en-US" dirty="0" smtClean="0"/>
          </a:p>
          <a:p>
            <a:pPr lvl="2"/>
            <a:r>
              <a:rPr lang="en-US" dirty="0" smtClean="0"/>
              <a:t>If host is Linux then all “guests” are </a:t>
            </a:r>
            <a:r>
              <a:rPr lang="en-US" dirty="0" smtClean="0"/>
              <a:t>Linux.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Example: Docker containers</a:t>
            </a:r>
          </a:p>
          <a:p>
            <a:pPr lvl="2"/>
            <a:r>
              <a:rPr lang="en-US" dirty="0" smtClean="0"/>
              <a:t>We will cover this later in the course. </a:t>
            </a:r>
            <a:r>
              <a:rPr lang="en-US" dirty="0" smtClean="0">
                <a:sym typeface="Wingdings"/>
              </a:rPr>
              <a:t></a:t>
            </a:r>
          </a:p>
          <a:p>
            <a:pPr lvl="1"/>
            <a:endParaRPr lang="en-US" dirty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This is not a new concept!</a:t>
            </a:r>
            <a:endParaRPr lang="en-US" dirty="0" smtClean="0"/>
          </a:p>
          <a:p>
            <a:pPr lvl="2"/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3064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 infrastructure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Server virtualization is </a:t>
            </a:r>
            <a:r>
              <a:rPr lang="en-US" dirty="0" smtClean="0"/>
              <a:t>the predominant </a:t>
            </a:r>
            <a:r>
              <a:rPr lang="en-US" dirty="0" smtClean="0"/>
              <a:t>form of virtualized </a:t>
            </a:r>
            <a:r>
              <a:rPr lang="en-US" dirty="0" smtClean="0"/>
              <a:t>infrastructure.</a:t>
            </a:r>
            <a:endParaRPr lang="en-US" dirty="0" smtClean="0"/>
          </a:p>
          <a:p>
            <a:pPr lvl="1"/>
            <a:r>
              <a:rPr lang="en-US" dirty="0" smtClean="0"/>
              <a:t>Most servers in enterprises are now </a:t>
            </a:r>
            <a:r>
              <a:rPr lang="en-US" dirty="0" smtClean="0"/>
              <a:t>virtualized.</a:t>
            </a:r>
          </a:p>
          <a:p>
            <a:pPr lvl="2"/>
            <a:r>
              <a:rPr lang="en-US" dirty="0" smtClean="0"/>
              <a:t>Gartner estimates up to 75% of workloads are virtualized.</a:t>
            </a:r>
          </a:p>
          <a:p>
            <a:pPr lvl="2"/>
            <a:r>
              <a:rPr lang="en-US" dirty="0" smtClean="0"/>
              <a:t>New virtualization software licenses have declined for first time in over a decade.</a:t>
            </a:r>
          </a:p>
          <a:p>
            <a:pPr lvl="2"/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2409"/>
          <a:stretch/>
        </p:blipFill>
        <p:spPr>
          <a:xfrm>
            <a:off x="5891753" y="4637987"/>
            <a:ext cx="2318993" cy="194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120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 infrastructure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Other forms of virtualized infrastructure:</a:t>
            </a:r>
          </a:p>
          <a:p>
            <a:pPr lvl="1"/>
            <a:r>
              <a:rPr lang="en-US" dirty="0" smtClean="0"/>
              <a:t>Virtual Desktop Infrastructure (VDI)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Storage virtualization: pooling together storage devices from disparate vendors and presenting as a single </a:t>
            </a:r>
            <a:r>
              <a:rPr lang="en-US" dirty="0" smtClean="0"/>
              <a:t>storage device.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Network virtualization: replace physical </a:t>
            </a:r>
            <a:r>
              <a:rPr lang="en-US" dirty="0" smtClean="0"/>
              <a:t>switches, routers, load balancers </a:t>
            </a:r>
            <a:r>
              <a:rPr lang="en-US" dirty="0" smtClean="0"/>
              <a:t>and firewalls with software (AWS VPC</a:t>
            </a:r>
            <a:r>
              <a:rPr lang="en-US" dirty="0" smtClean="0"/>
              <a:t>).</a:t>
            </a:r>
            <a:endParaRPr lang="en-US" dirty="0" smtClean="0"/>
          </a:p>
          <a:p>
            <a:pPr lvl="2"/>
            <a:r>
              <a:rPr lang="en-US" dirty="0" smtClean="0"/>
              <a:t>Software Defined Networking (SDN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Software Defined Infrastructure (SDI)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2055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Hyper-convergence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658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Hyperconverged</a:t>
            </a:r>
            <a:r>
              <a:rPr lang="en-US" dirty="0" smtClean="0"/>
              <a:t> Integrated Systems (HCIS)</a:t>
            </a:r>
          </a:p>
          <a:p>
            <a:pPr lvl="1"/>
            <a:r>
              <a:rPr lang="en-US" dirty="0" smtClean="0"/>
              <a:t>Allows an enterprise to provide shared pools of compute and storage using commodity computing platforms.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Leverages software defined networking, virtualized storage, and orchestration software.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Kind of like an </a:t>
            </a:r>
            <a:r>
              <a:rPr lang="en-US" dirty="0" err="1" smtClean="0"/>
              <a:t>on-premise</a:t>
            </a:r>
            <a:r>
              <a:rPr lang="en-US" dirty="0" smtClean="0"/>
              <a:t> cloud platform for enterprises.</a:t>
            </a:r>
          </a:p>
          <a:p>
            <a:pPr lvl="2"/>
            <a:r>
              <a:rPr lang="en-US" dirty="0" smtClean="0"/>
              <a:t>Too little, too late?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6608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Hyperconvergence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0942" b="-10942"/>
          <a:stretch/>
        </p:blipFill>
        <p:spPr>
          <a:xfrm>
            <a:off x="1197077" y="1528386"/>
            <a:ext cx="6749845" cy="449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47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VirtualBox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Hypervisor for x86 systems originally developed by </a:t>
            </a:r>
            <a:r>
              <a:rPr lang="en-US" dirty="0" err="1" smtClean="0"/>
              <a:t>Innotek</a:t>
            </a:r>
            <a:r>
              <a:rPr lang="en-US" dirty="0" smtClean="0"/>
              <a:t>, acquired by Sun, acquired by </a:t>
            </a:r>
            <a:r>
              <a:rPr lang="en-US" dirty="0" smtClean="0"/>
              <a:t>Oracle.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Core package is open source, extensions are licensed by Oracle for personal/educational use.</a:t>
            </a:r>
          </a:p>
          <a:p>
            <a:endParaRPr lang="en-US" dirty="0" smtClean="0"/>
          </a:p>
          <a:p>
            <a:r>
              <a:rPr lang="en-US" dirty="0" smtClean="0"/>
              <a:t>Not quite as fast as commercial offerings like VMWare Fusion, but good enough for dev/testing.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561365" y="42686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677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 Up vs. Out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9584" b="10493"/>
          <a:stretch/>
        </p:blipFill>
        <p:spPr>
          <a:xfrm>
            <a:off x="520700" y="1572768"/>
            <a:ext cx="8102600" cy="425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279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Box Hands 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" t="2393" r="47779" b="2393"/>
          <a:stretch/>
        </p:blipFill>
        <p:spPr>
          <a:xfrm>
            <a:off x="6297018" y="4081806"/>
            <a:ext cx="2081185" cy="219173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698" y="403586"/>
            <a:ext cx="1014052" cy="1014052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00200"/>
            <a:ext cx="8229600" cy="4920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Create Linux virtual machine.</a:t>
            </a:r>
          </a:p>
          <a:p>
            <a:endParaRPr lang="en-US" dirty="0"/>
          </a:p>
          <a:p>
            <a:r>
              <a:rPr lang="en-US" dirty="0" smtClean="0"/>
              <a:t>Add </a:t>
            </a:r>
            <a:r>
              <a:rPr lang="en-US" dirty="0" err="1" smtClean="0"/>
              <a:t>Xubuntu</a:t>
            </a:r>
            <a:r>
              <a:rPr lang="en-US" dirty="0" smtClean="0"/>
              <a:t> disk image to virtual optical drive.</a:t>
            </a:r>
          </a:p>
          <a:p>
            <a:endParaRPr lang="en-US" dirty="0"/>
          </a:p>
          <a:p>
            <a:r>
              <a:rPr lang="en-US" dirty="0" smtClean="0"/>
              <a:t>Power on new VM.</a:t>
            </a:r>
          </a:p>
          <a:p>
            <a:pPr marL="0" indent="0">
              <a:buFont typeface="Arial"/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70112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Creating </a:t>
            </a:r>
            <a:r>
              <a:rPr lang="en-US" dirty="0" smtClean="0"/>
              <a:t>virtual machines is time-consuming, repetitive, and mistake </a:t>
            </a:r>
            <a:r>
              <a:rPr lang="en-US" dirty="0" smtClean="0"/>
              <a:t>prone.</a:t>
            </a:r>
            <a:endParaRPr lang="en-US" dirty="0" smtClean="0"/>
          </a:p>
          <a:p>
            <a:pPr lvl="1"/>
            <a:r>
              <a:rPr lang="en-US" dirty="0" smtClean="0"/>
              <a:t>Imagine </a:t>
            </a:r>
            <a:r>
              <a:rPr lang="en-US" dirty="0" smtClean="0"/>
              <a:t>needing </a:t>
            </a:r>
            <a:r>
              <a:rPr lang="en-US" dirty="0" smtClean="0"/>
              <a:t>to stand up </a:t>
            </a:r>
            <a:r>
              <a:rPr lang="en-US" dirty="0" smtClean="0"/>
              <a:t>dozens or hundreds of test environments several </a:t>
            </a:r>
            <a:r>
              <a:rPr lang="en-US" dirty="0" smtClean="0"/>
              <a:t>times a </a:t>
            </a:r>
            <a:r>
              <a:rPr lang="en-US" dirty="0" smtClean="0"/>
              <a:t>day.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Sharing virtual machines is kind of a pain.</a:t>
            </a:r>
            <a:endParaRPr lang="en-US" dirty="0" smtClean="0"/>
          </a:p>
          <a:p>
            <a:pPr lvl="1"/>
            <a:r>
              <a:rPr lang="en-US" dirty="0" smtClean="0"/>
              <a:t>Traditionally, you would create machine images and store image versions in a repository.</a:t>
            </a:r>
          </a:p>
          <a:p>
            <a:pPr lvl="1"/>
            <a:r>
              <a:rPr lang="en-US" dirty="0" smtClean="0"/>
              <a:t>Downloading large image files is not fun. </a:t>
            </a:r>
            <a:r>
              <a:rPr lang="en-US" dirty="0" smtClean="0">
                <a:sym typeface="Wingdings"/>
              </a:rPr>
              <a:t>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659592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Vagrant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051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Vagrant automates the creation of virtual machines </a:t>
            </a:r>
            <a:r>
              <a:rPr lang="en-US" dirty="0" smtClean="0"/>
              <a:t>using infrastructure as code practices.</a:t>
            </a:r>
          </a:p>
          <a:p>
            <a:pPr lvl="1"/>
            <a:r>
              <a:rPr lang="en-US" dirty="0" smtClean="0"/>
              <a:t>Started by Mitchell </a:t>
            </a:r>
            <a:r>
              <a:rPr lang="en-US" dirty="0" err="1" smtClean="0"/>
              <a:t>Hishimoto</a:t>
            </a:r>
            <a:r>
              <a:rPr lang="en-US" dirty="0" smtClean="0"/>
              <a:t> in 2010 as a personal project.</a:t>
            </a:r>
          </a:p>
          <a:p>
            <a:pPr lvl="2"/>
            <a:r>
              <a:rPr lang="en-US" dirty="0" err="1" smtClean="0"/>
              <a:t>HashiCorp</a:t>
            </a:r>
            <a:r>
              <a:rPr lang="en-US" dirty="0" smtClean="0"/>
              <a:t> founded in 2012 for commercial support.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Allows a user to programmatically launch virtual machines using a definition file (</a:t>
            </a:r>
            <a:r>
              <a:rPr lang="en-US" dirty="0" err="1" smtClean="0"/>
              <a:t>Vagrantfile</a:t>
            </a:r>
            <a:r>
              <a:rPr lang="en-US" dirty="0" smtClean="0"/>
              <a:t>). </a:t>
            </a:r>
          </a:p>
          <a:p>
            <a:pPr lvl="2"/>
            <a:r>
              <a:rPr lang="en-US" dirty="0" smtClean="0"/>
              <a:t>Launch one or many VMs on </a:t>
            </a:r>
            <a:r>
              <a:rPr lang="en-US" dirty="0" err="1" smtClean="0"/>
              <a:t>VirtualBox</a:t>
            </a:r>
            <a:r>
              <a:rPr lang="en-US" dirty="0" smtClean="0"/>
              <a:t>, VMWare, Hyper-V, Docker and AWS.</a:t>
            </a:r>
          </a:p>
          <a:p>
            <a:pPr lvl="2"/>
            <a:endParaRPr lang="en-US" dirty="0" smtClean="0"/>
          </a:p>
          <a:p>
            <a:pPr lvl="2"/>
            <a:r>
              <a:rPr lang="en-US" dirty="0" smtClean="0"/>
              <a:t>Works as a “wrapper” around virtualization software and written in Ruby.</a:t>
            </a:r>
          </a:p>
          <a:p>
            <a:pPr lvl="2"/>
            <a:endParaRPr lang="en-US" dirty="0"/>
          </a:p>
          <a:p>
            <a:pPr lvl="2"/>
            <a:r>
              <a:rPr lang="en-US" dirty="0" smtClean="0"/>
              <a:t>Share complete virtual machines with a simple </a:t>
            </a:r>
            <a:r>
              <a:rPr lang="en-US" dirty="0" err="1" smtClean="0"/>
              <a:t>Vagrantfile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 rotWithShape="1">
          <a:blip r:embed="rId2"/>
          <a:srcRect t="11350" b="11360"/>
          <a:stretch/>
        </p:blipFill>
        <p:spPr>
          <a:xfrm>
            <a:off x="6631800" y="382572"/>
            <a:ext cx="1171773" cy="103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940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Vagrant architecture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44" y="1417638"/>
            <a:ext cx="6489173" cy="514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14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Vagrant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061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vagrant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&lt;optional box&gt;</a:t>
            </a:r>
          </a:p>
          <a:p>
            <a:pPr lvl="1"/>
            <a:r>
              <a:rPr lang="en-US" dirty="0" smtClean="0"/>
              <a:t>Create a new </a:t>
            </a:r>
            <a:r>
              <a:rPr lang="en-US" dirty="0" err="1" smtClean="0"/>
              <a:t>Vagrantfile</a:t>
            </a:r>
            <a:r>
              <a:rPr lang="en-US" dirty="0" smtClean="0"/>
              <a:t> and working directory.</a:t>
            </a:r>
          </a:p>
          <a:p>
            <a:endParaRPr lang="en-US" dirty="0"/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vagrant up</a:t>
            </a:r>
          </a:p>
          <a:p>
            <a:pPr lvl="1"/>
            <a:r>
              <a:rPr lang="en-US" dirty="0" smtClean="0"/>
              <a:t>Launch a new VM using the </a:t>
            </a:r>
            <a:r>
              <a:rPr lang="en-US" dirty="0" err="1" smtClean="0"/>
              <a:t>Vagrantfile</a:t>
            </a:r>
            <a:r>
              <a:rPr lang="en-US" dirty="0" smtClean="0"/>
              <a:t> configuration.</a:t>
            </a:r>
          </a:p>
          <a:p>
            <a:endParaRPr lang="en-US" dirty="0"/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vagrant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ssh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smtClean="0"/>
              <a:t>Create an </a:t>
            </a:r>
            <a:r>
              <a:rPr lang="en-US" dirty="0" err="1" smtClean="0"/>
              <a:t>ssh</a:t>
            </a:r>
            <a:r>
              <a:rPr lang="en-US" dirty="0" smtClean="0"/>
              <a:t> connection to the VM.</a:t>
            </a:r>
          </a:p>
          <a:p>
            <a:endParaRPr lang="en-US" dirty="0"/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 vagrant destroy</a:t>
            </a:r>
          </a:p>
          <a:p>
            <a:pPr lvl="1"/>
            <a:r>
              <a:rPr lang="en-US" dirty="0" smtClean="0"/>
              <a:t>Remove the VM&gt;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1205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Vagrant Hands-on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350" b="11360"/>
          <a:stretch/>
        </p:blipFill>
        <p:spPr>
          <a:xfrm>
            <a:off x="5022237" y="2488071"/>
            <a:ext cx="2541532" cy="224502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769" y="403586"/>
            <a:ext cx="1014052" cy="1014052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600200"/>
            <a:ext cx="8229600" cy="5114925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Create a new </a:t>
            </a:r>
            <a:r>
              <a:rPr lang="en-US" dirty="0" err="1" smtClean="0"/>
              <a:t>ubuntu</a:t>
            </a:r>
            <a:r>
              <a:rPr lang="en-US" dirty="0" smtClean="0"/>
              <a:t> VM</a:t>
            </a:r>
          </a:p>
          <a:p>
            <a:pPr lvl="1"/>
            <a:r>
              <a:rPr lang="en-US" dirty="0" smtClean="0"/>
              <a:t>$ vagrant </a:t>
            </a:r>
            <a:r>
              <a:rPr lang="en-US" dirty="0" err="1" smtClean="0"/>
              <a:t>init</a:t>
            </a:r>
            <a:r>
              <a:rPr lang="en-US" dirty="0" smtClean="0"/>
              <a:t> </a:t>
            </a:r>
            <a:r>
              <a:rPr lang="en-US" dirty="0" err="1" smtClean="0"/>
              <a:t>ubuntu</a:t>
            </a:r>
            <a:r>
              <a:rPr lang="en-US" dirty="0" smtClean="0"/>
              <a:t>/trusty64</a:t>
            </a:r>
          </a:p>
          <a:p>
            <a:endParaRPr lang="en-US" dirty="0"/>
          </a:p>
          <a:p>
            <a:r>
              <a:rPr lang="en-US" dirty="0" smtClean="0"/>
              <a:t>Review </a:t>
            </a:r>
            <a:r>
              <a:rPr lang="en-US" dirty="0" err="1" smtClean="0"/>
              <a:t>Vagrantfile</a:t>
            </a:r>
            <a:r>
              <a:rPr lang="en-US" dirty="0"/>
              <a:t> </a:t>
            </a:r>
            <a:r>
              <a:rPr lang="en-US" dirty="0" smtClean="0"/>
              <a:t>configuration options.</a:t>
            </a:r>
          </a:p>
          <a:p>
            <a:endParaRPr lang="en-US" dirty="0"/>
          </a:p>
          <a:p>
            <a:r>
              <a:rPr lang="en-US" dirty="0" smtClean="0"/>
              <a:t>Launch the new VM:</a:t>
            </a:r>
          </a:p>
          <a:p>
            <a:pPr lvl="1"/>
            <a:r>
              <a:rPr lang="en-US" dirty="0" smtClean="0"/>
              <a:t>$ vagrant up</a:t>
            </a:r>
          </a:p>
          <a:p>
            <a:endParaRPr lang="en-US" dirty="0" smtClean="0"/>
          </a:p>
          <a:p>
            <a:r>
              <a:rPr lang="en-US" dirty="0" smtClean="0"/>
              <a:t>Review the VM </a:t>
            </a:r>
            <a:r>
              <a:rPr lang="en-US" dirty="0" err="1" smtClean="0"/>
              <a:t>ssh</a:t>
            </a:r>
            <a:r>
              <a:rPr lang="en-US" dirty="0" smtClean="0"/>
              <a:t> configuration:</a:t>
            </a:r>
          </a:p>
          <a:p>
            <a:pPr lvl="1"/>
            <a:r>
              <a:rPr lang="en-US" dirty="0" smtClean="0"/>
              <a:t>$ vagrant </a:t>
            </a:r>
            <a:r>
              <a:rPr lang="en-US" dirty="0" err="1" smtClean="0"/>
              <a:t>ssh-config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SSH into the new VM:</a:t>
            </a:r>
          </a:p>
          <a:p>
            <a:pPr lvl="1"/>
            <a:r>
              <a:rPr lang="en-US" dirty="0" smtClean="0"/>
              <a:t>$ vagrant </a:t>
            </a:r>
            <a:r>
              <a:rPr lang="en-US" dirty="0" err="1" smtClean="0"/>
              <a:t>ssh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Review the default shared directory:</a:t>
            </a:r>
          </a:p>
          <a:p>
            <a:pPr lvl="1"/>
            <a:r>
              <a:rPr lang="en-US" dirty="0" smtClean="0"/>
              <a:t>$ cd /vagrant</a:t>
            </a:r>
          </a:p>
          <a:p>
            <a:pPr lvl="1"/>
            <a:r>
              <a:rPr lang="en-US" dirty="0" smtClean="0"/>
              <a:t>$touch foo</a:t>
            </a:r>
          </a:p>
          <a:p>
            <a:endParaRPr lang="en-US" dirty="0"/>
          </a:p>
          <a:p>
            <a:r>
              <a:rPr lang="en-US" dirty="0" smtClean="0"/>
              <a:t>Delete the VM:</a:t>
            </a:r>
          </a:p>
          <a:p>
            <a:pPr lvl="1"/>
            <a:r>
              <a:rPr lang="en-US" dirty="0" smtClean="0"/>
              <a:t>$ vagrant destroy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41675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Assignment 3</a:t>
            </a:r>
          </a:p>
          <a:p>
            <a:r>
              <a:rPr lang="en-US" dirty="0" smtClean="0"/>
              <a:t>Read Practice of Cloud Systems Administration Chapter 3</a:t>
            </a:r>
          </a:p>
          <a:p>
            <a:r>
              <a:rPr lang="en-US" dirty="0" smtClean="0"/>
              <a:t>Read Ov</a:t>
            </a:r>
            <a:r>
              <a:rPr lang="en-US" i="1" dirty="0" smtClean="0"/>
              <a:t>erview of Amazon Web Services </a:t>
            </a:r>
            <a:r>
              <a:rPr lang="en-US" dirty="0" smtClean="0"/>
              <a:t>(December 2015)</a:t>
            </a:r>
          </a:p>
        </p:txBody>
      </p:sp>
    </p:spTree>
    <p:extLst>
      <p:ext uri="{BB962C8B-B14F-4D97-AF65-F5344CB8AC3E}">
        <p14:creationId xmlns:p14="http://schemas.microsoft.com/office/powerpoint/2010/main" val="2746791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Managing Distributed infrastructure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Example: Single large webserver vs. many small webservers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2"/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409873"/>
              </p:ext>
            </p:extLst>
          </p:nvPr>
        </p:nvGraphicFramePr>
        <p:xfrm>
          <a:off x="1348605" y="2787308"/>
          <a:ext cx="6096000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Single</a:t>
                      </a:r>
                      <a:r>
                        <a:rPr lang="en-US" baseline="0" dirty="0" smtClean="0"/>
                        <a:t> large s</a:t>
                      </a:r>
                      <a:r>
                        <a:rPr lang="en-US" dirty="0" smtClean="0"/>
                        <a:t>erver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Multiple small servers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Easy to maintain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Difficult to maintain, need to sync content and handle performance differences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Finite amount of processing, memory &amp; I/O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Unlimited* amount of processing, memory &amp;</a:t>
                      </a:r>
                      <a:r>
                        <a:rPr lang="en-US" baseline="0" dirty="0" smtClean="0"/>
                        <a:t> I/O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Requires</a:t>
                      </a:r>
                      <a:r>
                        <a:rPr lang="en-US" baseline="0" dirty="0" smtClean="0"/>
                        <a:t> no special application support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Application needs to support</a:t>
                      </a:r>
                      <a:r>
                        <a:rPr lang="en-US" baseline="0" dirty="0" smtClean="0"/>
                        <a:t> distributed deployment architecture (stateless, ephemeral, etc.) 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348605" y="5987663"/>
            <a:ext cx="2108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 Nothing is really unlimited </a:t>
            </a:r>
            <a:r>
              <a:rPr lang="en-US" sz="1200" dirty="0" smtClean="0">
                <a:sym typeface="Wingdings"/>
              </a:rPr>
              <a:t>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54003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Distributed composition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5905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Load balancer with backend servers</a:t>
            </a:r>
          </a:p>
          <a:p>
            <a:pPr lvl="1"/>
            <a:r>
              <a:rPr lang="en-US" dirty="0" smtClean="0"/>
              <a:t>LB coordinates communication between users and </a:t>
            </a:r>
            <a:r>
              <a:rPr lang="en-US" dirty="0" smtClean="0"/>
              <a:t>servers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LB watches the health of servers and dynamically re-routes requests to maintain high availability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200" y="4170383"/>
            <a:ext cx="4510446" cy="238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51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Distributed composition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LB eliminates single-point-of-failure with servers, but what about LB itself?</a:t>
            </a:r>
          </a:p>
          <a:p>
            <a:pPr lvl="1"/>
            <a:r>
              <a:rPr lang="en-US" dirty="0" smtClean="0"/>
              <a:t>Now we need redundant LB (and switches and firewalls and routers…)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216" y="3147507"/>
            <a:ext cx="3636029" cy="338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433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Distributed composition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LB can use a variety of algorithms to determine which server handles a request</a:t>
            </a:r>
          </a:p>
          <a:p>
            <a:pPr lvl="1"/>
            <a:r>
              <a:rPr lang="en-US" dirty="0" smtClean="0"/>
              <a:t>Random: each incoming request is sent to a random server in the pool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Round-robin: each incoming request is sent to a different server in a predetermined </a:t>
            </a:r>
            <a:r>
              <a:rPr lang="en-US" dirty="0" smtClean="0"/>
              <a:t>order</a:t>
            </a:r>
          </a:p>
          <a:p>
            <a:pPr lvl="2"/>
            <a:r>
              <a:rPr lang="en-US" dirty="0" smtClean="0"/>
              <a:t>Can be accomplished with DNS settings</a:t>
            </a:r>
            <a:r>
              <a:rPr lang="en-US" dirty="0" smtClean="0"/>
              <a:t> </a:t>
            </a:r>
            <a:r>
              <a:rPr lang="en-US" dirty="0" smtClean="0"/>
              <a:t>and is </a:t>
            </a:r>
            <a:r>
              <a:rPr lang="en-US" dirty="0" smtClean="0"/>
              <a:t>sometimes </a:t>
            </a:r>
            <a:r>
              <a:rPr lang="en-US" dirty="0" smtClean="0"/>
              <a:t>referred to as </a:t>
            </a:r>
            <a:r>
              <a:rPr lang="en-US" i="1" dirty="0" smtClean="0"/>
              <a:t>spray-and-pray</a:t>
            </a:r>
            <a:r>
              <a:rPr lang="en-US" dirty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55218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2104</TotalTime>
  <Words>2464</Words>
  <Application>Microsoft Macintosh PowerPoint</Application>
  <PresentationFormat>On-screen Show (4:3)</PresentationFormat>
  <Paragraphs>458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Calibri</vt:lpstr>
      <vt:lpstr>Consolas</vt:lpstr>
      <vt:lpstr>Wingdings</vt:lpstr>
      <vt:lpstr>Arial</vt:lpstr>
      <vt:lpstr>Office Theme</vt:lpstr>
      <vt:lpstr>DevOps &amp; Cloud Infrastructure SEIS 665 Week 3</vt:lpstr>
      <vt:lpstr>Agenda</vt:lpstr>
      <vt:lpstr>PowerPoint Presentation</vt:lpstr>
      <vt:lpstr>Distributed infrastructure</vt:lpstr>
      <vt:lpstr>Scale Up vs. Out</vt:lpstr>
      <vt:lpstr>Managing Distributed infrastructure</vt:lpstr>
      <vt:lpstr>Distributed composition patterns</vt:lpstr>
      <vt:lpstr>Distributed composition patterns</vt:lpstr>
      <vt:lpstr>Distributed composition patterns</vt:lpstr>
      <vt:lpstr>Distributed composition patterns</vt:lpstr>
      <vt:lpstr>Distributed composition patterns</vt:lpstr>
      <vt:lpstr>Distributed composition patterns</vt:lpstr>
      <vt:lpstr>The distributed state challenge</vt:lpstr>
      <vt:lpstr>Database Sharding</vt:lpstr>
      <vt:lpstr>Database Sharding</vt:lpstr>
      <vt:lpstr>CAP Principle</vt:lpstr>
      <vt:lpstr>CAP Principle</vt:lpstr>
      <vt:lpstr>CAP Principle</vt:lpstr>
      <vt:lpstr>CAP Principle</vt:lpstr>
      <vt:lpstr>CAP Principle</vt:lpstr>
      <vt:lpstr>NoSQL</vt:lpstr>
      <vt:lpstr>NoSQL</vt:lpstr>
      <vt:lpstr>Key/value database</vt:lpstr>
      <vt:lpstr>Columnar database</vt:lpstr>
      <vt:lpstr>Columnar database</vt:lpstr>
      <vt:lpstr>Document database</vt:lpstr>
      <vt:lpstr>Document database</vt:lpstr>
      <vt:lpstr>NoSQL types</vt:lpstr>
      <vt:lpstr>Distributed system coupling</vt:lpstr>
      <vt:lpstr>Scaling performance</vt:lpstr>
      <vt:lpstr>PowerPoint Presentation</vt:lpstr>
      <vt:lpstr>Virtualization</vt:lpstr>
      <vt:lpstr>Virtualization</vt:lpstr>
      <vt:lpstr>Virtualization</vt:lpstr>
      <vt:lpstr>Virtualization</vt:lpstr>
      <vt:lpstr>Virtualization</vt:lpstr>
      <vt:lpstr>Virtualization solves problems</vt:lpstr>
      <vt:lpstr>Virtualization solves problems</vt:lpstr>
      <vt:lpstr>Virtualization definitions</vt:lpstr>
      <vt:lpstr>Virtualization Types</vt:lpstr>
      <vt:lpstr>Virtualization Types</vt:lpstr>
      <vt:lpstr>Type 1 vs. Type 2 Hypervisor</vt:lpstr>
      <vt:lpstr>Virtualization Types</vt:lpstr>
      <vt:lpstr>Virtualization Types</vt:lpstr>
      <vt:lpstr>Virtualization infrastructure</vt:lpstr>
      <vt:lpstr>Virtualization infrastructure</vt:lpstr>
      <vt:lpstr>Hyper-convergence</vt:lpstr>
      <vt:lpstr>Hyperconvergence</vt:lpstr>
      <vt:lpstr>VirtualBox</vt:lpstr>
      <vt:lpstr>Virtual Box Hands On</vt:lpstr>
      <vt:lpstr>Virtual machine challenges</vt:lpstr>
      <vt:lpstr>Vagrant</vt:lpstr>
      <vt:lpstr>Vagrant architecture</vt:lpstr>
      <vt:lpstr>Vagrant Commands</vt:lpstr>
      <vt:lpstr>Vagrant Hands-on</vt:lpstr>
      <vt:lpstr>Homework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</dc:title>
  <dc:creator>Jason Baker</dc:creator>
  <cp:lastModifiedBy>Jason Baker</cp:lastModifiedBy>
  <cp:revision>128</cp:revision>
  <dcterms:created xsi:type="dcterms:W3CDTF">2016-03-22T19:47:34Z</dcterms:created>
  <dcterms:modified xsi:type="dcterms:W3CDTF">2016-09-26T03:18:43Z</dcterms:modified>
</cp:coreProperties>
</file>